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Content Placeholder 2"/>
          <p:cNvSpPr>
            <a:spLocks noGrp="1"/>
          </p:cNvSpPr>
          <p:nvPr>
            <p:ph idx="1"/>
          </p:nvPr>
        </p:nvSpPr>
        <p:spPr>
          <a:xfrm>
            <a:off x="228600" y="450850"/>
            <a:ext cx="8705850" cy="6015038"/>
          </a:xfrm>
        </p:spPr>
        <p:txBody>
          <a:bodyPr rtlCol="1">
            <a:noAutofit/>
          </a:bodyPr>
          <a:lstStyle/>
          <a:p>
            <a:pPr marL="0" indent="0" algn="l" rtl="0" eaLnBrk="1" fontAlgn="auto" hangingPunct="1">
              <a:spcAft>
                <a:spcPts val="0"/>
              </a:spcAft>
              <a:buFont typeface="Arial" pitchFamily="34" charset="0"/>
              <a:buNone/>
              <a:defRPr/>
            </a:pPr>
            <a:r>
              <a:rPr lang="en-US" sz="2800" b="1" i="1" u="sng" dirty="0">
                <a:solidFill>
                  <a:srgbClr val="FF0000"/>
                </a:solidFill>
              </a:rPr>
              <a:t>4-Phosphorescence</a:t>
            </a:r>
            <a:endParaRPr lang="en-US" sz="2800" b="1" dirty="0">
              <a:solidFill>
                <a:srgbClr val="FF0000"/>
              </a:solidFill>
            </a:endParaRPr>
          </a:p>
          <a:p>
            <a:pPr marL="0" indent="0" algn="l" rtl="0" eaLnBrk="1" fontAlgn="auto" hangingPunct="1">
              <a:spcAft>
                <a:spcPts val="0"/>
              </a:spcAft>
              <a:buFont typeface="Arial" pitchFamily="34" charset="0"/>
              <a:buNone/>
              <a:defRPr/>
            </a:pPr>
            <a:r>
              <a:rPr lang="en-US" sz="2800" b="1" dirty="0" smtClean="0"/>
              <a:t>It </a:t>
            </a:r>
            <a:r>
              <a:rPr lang="en-US" sz="2800" b="1" dirty="0"/>
              <a:t>is caused by number of psychrophilic organisms such as </a:t>
            </a:r>
            <a:r>
              <a:rPr lang="en-US" sz="2800" b="1" dirty="0" err="1"/>
              <a:t>Pseudamonas</a:t>
            </a:r>
            <a:r>
              <a:rPr lang="en-US" sz="2800" b="1" dirty="0"/>
              <a:t>  </a:t>
            </a:r>
            <a:r>
              <a:rPr lang="en-US" sz="2800" b="1" dirty="0" err="1"/>
              <a:t>phosphorescens</a:t>
            </a:r>
            <a:r>
              <a:rPr lang="en-US" sz="2800" b="1" dirty="0"/>
              <a:t>. They are widely distributed in nature especially in the sea water. So, the chilling rooms may infected as a result of storage of fish therein. </a:t>
            </a:r>
            <a:r>
              <a:rPr lang="en-US" sz="2800" b="1" dirty="0" err="1">
                <a:solidFill>
                  <a:srgbClr val="FF0000"/>
                </a:solidFill>
              </a:rPr>
              <a:t>Serratia</a:t>
            </a:r>
            <a:r>
              <a:rPr lang="en-US" sz="2800" b="1" dirty="0">
                <a:solidFill>
                  <a:srgbClr val="FF0000"/>
                </a:solidFill>
              </a:rPr>
              <a:t> </a:t>
            </a:r>
            <a:r>
              <a:rPr lang="en-US" sz="2800" b="1" dirty="0" err="1">
                <a:solidFill>
                  <a:srgbClr val="FF0000"/>
                </a:solidFill>
              </a:rPr>
              <a:t>marcescens</a:t>
            </a:r>
            <a:r>
              <a:rPr lang="en-US" sz="2800" b="1" dirty="0">
                <a:solidFill>
                  <a:srgbClr val="FF0000"/>
                </a:solidFill>
              </a:rPr>
              <a:t> cause reddish </a:t>
            </a:r>
            <a:r>
              <a:rPr lang="en-US" sz="2800" b="1" dirty="0" err="1">
                <a:solidFill>
                  <a:srgbClr val="FF0000"/>
                </a:solidFill>
              </a:rPr>
              <a:t>colour</a:t>
            </a:r>
            <a:r>
              <a:rPr lang="en-US" sz="2800" b="1" dirty="0"/>
              <a:t>. </a:t>
            </a:r>
            <a:r>
              <a:rPr lang="en-US" sz="2800" b="1" dirty="0">
                <a:solidFill>
                  <a:srgbClr val="0070C0"/>
                </a:solidFill>
              </a:rPr>
              <a:t>Pseudomonas </a:t>
            </a:r>
            <a:r>
              <a:rPr lang="en-US" sz="2800" b="1" dirty="0" err="1">
                <a:solidFill>
                  <a:srgbClr val="0070C0"/>
                </a:solidFill>
              </a:rPr>
              <a:t>cyanogenus</a:t>
            </a:r>
            <a:r>
              <a:rPr lang="en-US" sz="2800" b="1" dirty="0">
                <a:solidFill>
                  <a:srgbClr val="0070C0"/>
                </a:solidFill>
              </a:rPr>
              <a:t> cause blue </a:t>
            </a:r>
            <a:r>
              <a:rPr lang="en-US" sz="2800" b="1" dirty="0" err="1">
                <a:solidFill>
                  <a:srgbClr val="0070C0"/>
                </a:solidFill>
              </a:rPr>
              <a:t>colour</a:t>
            </a:r>
            <a:r>
              <a:rPr lang="en-US" sz="2800" b="1" dirty="0">
                <a:solidFill>
                  <a:srgbClr val="0070C0"/>
                </a:solidFill>
              </a:rPr>
              <a:t>.</a:t>
            </a:r>
          </a:p>
          <a:p>
            <a:pPr marL="0" indent="0" algn="l" rtl="0" eaLnBrk="1" fontAlgn="auto" hangingPunct="1">
              <a:spcAft>
                <a:spcPts val="0"/>
              </a:spcAft>
              <a:buFont typeface="Arial" pitchFamily="34" charset="0"/>
              <a:buNone/>
              <a:defRPr/>
            </a:pPr>
            <a:r>
              <a:rPr lang="en-US" sz="2800" b="1" dirty="0" smtClean="0"/>
              <a:t>The </a:t>
            </a:r>
            <a:r>
              <a:rPr lang="en-US" sz="2800" b="1" dirty="0"/>
              <a:t>surface of the meat, when seen in the dark room, shows luminous areas scattered over its surface and appears as if they were studded with stars. If the decomposition develops in meat the phosphorescence disappears.</a:t>
            </a:r>
          </a:p>
          <a:p>
            <a:pPr marL="0" indent="0" algn="l" rtl="0" eaLnBrk="1" fontAlgn="auto" hangingPunct="1">
              <a:spcAft>
                <a:spcPts val="0"/>
              </a:spcAft>
              <a:buFont typeface="Arial" pitchFamily="34" charset="0"/>
              <a:buNone/>
              <a:defRPr/>
            </a:pPr>
            <a:r>
              <a:rPr lang="en-US" sz="2800" b="1" dirty="0">
                <a:solidFill>
                  <a:srgbClr val="FF0000"/>
                </a:solidFill>
              </a:rPr>
              <a:t>Judgment </a:t>
            </a:r>
          </a:p>
          <a:p>
            <a:pPr algn="l" rtl="0" eaLnBrk="1" fontAlgn="auto" hangingPunct="1">
              <a:spcAft>
                <a:spcPts val="0"/>
              </a:spcAft>
              <a:defRPr/>
            </a:pPr>
            <a:r>
              <a:rPr lang="en-US" sz="2800" b="1" dirty="0"/>
              <a:t>Affected meat is unsightly and repugnant.</a:t>
            </a:r>
          </a:p>
          <a:p>
            <a:pPr algn="l" rtl="0" eaLnBrk="1" fontAlgn="auto" hangingPunct="1">
              <a:spcAft>
                <a:spcPts val="0"/>
              </a:spcAft>
              <a:defRPr/>
            </a:pPr>
            <a:r>
              <a:rPr lang="en-US" sz="2800" b="1" dirty="0"/>
              <a:t>If no putrefactive changes are present, it may safely be dealt with by trimming.</a:t>
            </a:r>
          </a:p>
          <a:p>
            <a:pPr marL="0" indent="0" algn="l" rtl="0" eaLnBrk="1" fontAlgn="auto" hangingPunct="1">
              <a:spcAft>
                <a:spcPts val="0"/>
              </a:spcAft>
              <a:buFont typeface="Arial" pitchFamily="34" charset="0"/>
              <a:buNone/>
              <a:defRPr/>
            </a:pPr>
            <a:endParaRPr lang="ar-EG" altLang="ar-EG" sz="2800" b="1" dirty="0" smtClean="0"/>
          </a:p>
        </p:txBody>
      </p:sp>
    </p:spTree>
    <p:extLst>
      <p:ext uri="{BB962C8B-B14F-4D97-AF65-F5344CB8AC3E}">
        <p14:creationId xmlns:p14="http://schemas.microsoft.com/office/powerpoint/2010/main" val="4332026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Content Placeholder 2"/>
          <p:cNvSpPr>
            <a:spLocks noGrp="1"/>
          </p:cNvSpPr>
          <p:nvPr>
            <p:ph idx="1"/>
          </p:nvPr>
        </p:nvSpPr>
        <p:spPr>
          <a:xfrm>
            <a:off x="457200" y="1"/>
            <a:ext cx="8229600" cy="6126163"/>
          </a:xfrm>
        </p:spPr>
        <p:txBody>
          <a:bodyPr>
            <a:normAutofit fontScale="92500" lnSpcReduction="10000"/>
          </a:bodyPr>
          <a:lstStyle/>
          <a:p>
            <a:pPr algn="l" rtl="0" eaLnBrk="1" hangingPunct="1"/>
            <a:endParaRPr lang="en-US" b="1" smtClean="0">
              <a:solidFill>
                <a:srgbClr val="FF0000"/>
              </a:solidFill>
              <a:cs typeface="Arial" pitchFamily="34" charset="0"/>
            </a:endParaRPr>
          </a:p>
          <a:p>
            <a:pPr algn="l" rtl="0" eaLnBrk="1" hangingPunct="1"/>
            <a:r>
              <a:rPr lang="en-US" sz="4400" b="1" smtClean="0">
                <a:solidFill>
                  <a:srgbClr val="FF0000"/>
                </a:solidFill>
                <a:cs typeface="Arial" pitchFamily="34" charset="0"/>
              </a:rPr>
              <a:t>General judgment of mould affection </a:t>
            </a:r>
          </a:p>
          <a:p>
            <a:pPr algn="l" eaLnBrk="1" hangingPunct="1"/>
            <a:r>
              <a:rPr lang="ar-EG" sz="4400" b="1" smtClean="0"/>
              <a:t>  </a:t>
            </a:r>
            <a:r>
              <a:rPr lang="en-US" sz="4400" b="1" smtClean="0">
                <a:cs typeface="Arial" pitchFamily="34" charset="0"/>
              </a:rPr>
              <a:t>    	In spite of the non-pathogenic nature of most moulds, they may impart a mould odour and taste if extensive and of long standing . Moulds, too may promote rancidity of fat. Generally, in case of mould affection,</a:t>
            </a:r>
            <a:endParaRPr lang="ar-EG" altLang="ar-EG" sz="4400" b="1" smtClean="0"/>
          </a:p>
          <a:p>
            <a:pPr algn="l"/>
            <a:endParaRPr lang="ar-EG" sz="4400" smtClean="0"/>
          </a:p>
        </p:txBody>
      </p:sp>
    </p:spTree>
    <p:extLst>
      <p:ext uri="{BB962C8B-B14F-4D97-AF65-F5344CB8AC3E}">
        <p14:creationId xmlns:p14="http://schemas.microsoft.com/office/powerpoint/2010/main" val="4011284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Content Placeholder 2"/>
          <p:cNvSpPr>
            <a:spLocks noGrp="1"/>
          </p:cNvSpPr>
          <p:nvPr>
            <p:ph idx="1"/>
          </p:nvPr>
        </p:nvSpPr>
        <p:spPr>
          <a:xfrm>
            <a:off x="628650" y="450850"/>
            <a:ext cx="7886700" cy="6015038"/>
          </a:xfrm>
        </p:spPr>
        <p:txBody>
          <a:bodyPr rtlCol="1">
            <a:normAutofit fontScale="92500" lnSpcReduction="20000"/>
          </a:bodyPr>
          <a:lstStyle/>
          <a:p>
            <a:pPr marL="0" indent="0" algn="l" rtl="0" eaLnBrk="1" fontAlgn="auto" hangingPunct="1">
              <a:spcAft>
                <a:spcPts val="0"/>
              </a:spcAft>
              <a:buFont typeface="Arial" pitchFamily="34" charset="0"/>
              <a:buNone/>
              <a:defRPr/>
            </a:pPr>
            <a:r>
              <a:rPr lang="en-US" sz="4000" b="1" dirty="0" smtClean="0">
                <a:solidFill>
                  <a:srgbClr val="FF0000"/>
                </a:solidFill>
              </a:rPr>
              <a:t>The </a:t>
            </a:r>
            <a:r>
              <a:rPr lang="en-US" sz="4000" b="1" dirty="0">
                <a:solidFill>
                  <a:srgbClr val="FF0000"/>
                </a:solidFill>
              </a:rPr>
              <a:t>following judgments are recommended:</a:t>
            </a:r>
            <a:r>
              <a:rPr lang="en-US" sz="4000" b="1" dirty="0"/>
              <a:t> </a:t>
            </a:r>
          </a:p>
          <a:p>
            <a:pPr algn="l" rtl="0" eaLnBrk="1" fontAlgn="auto" hangingPunct="1">
              <a:spcAft>
                <a:spcPts val="0"/>
              </a:spcAft>
              <a:defRPr/>
            </a:pPr>
            <a:r>
              <a:rPr lang="en-US" sz="4000" b="1" dirty="0"/>
              <a:t>In imported forequarters of beef affected with </a:t>
            </a:r>
            <a:r>
              <a:rPr lang="en-US" sz="4000" b="1" dirty="0" err="1"/>
              <a:t>mould</a:t>
            </a:r>
            <a:r>
              <a:rPr lang="en-US" sz="4000" b="1" dirty="0"/>
              <a:t>, particular attention should be paid to the sawn surfaces of the vertebrate, especially the cervical and first four or five dorsal vertebrate.</a:t>
            </a:r>
          </a:p>
          <a:p>
            <a:pPr algn="l" rtl="0" eaLnBrk="1" fontAlgn="auto" hangingPunct="1">
              <a:spcAft>
                <a:spcPts val="0"/>
              </a:spcAft>
              <a:defRPr/>
            </a:pPr>
            <a:r>
              <a:rPr lang="en-US" sz="4000" b="1" dirty="0"/>
              <a:t>All affected bones should be removed </a:t>
            </a:r>
          </a:p>
          <a:p>
            <a:pPr algn="l" rtl="0" eaLnBrk="1" fontAlgn="auto" hangingPunct="1">
              <a:spcAft>
                <a:spcPts val="0"/>
              </a:spcAft>
              <a:defRPr/>
            </a:pPr>
            <a:r>
              <a:rPr lang="en-US" sz="4000" b="1" dirty="0"/>
              <a:t>An affected pleura or peritoneum may be stripping </a:t>
            </a:r>
            <a:r>
              <a:rPr lang="en-US" sz="4000" b="1" dirty="0" smtClean="0"/>
              <a:t>.</a:t>
            </a:r>
            <a:endParaRPr lang="en-US" sz="4000" b="1" dirty="0"/>
          </a:p>
        </p:txBody>
      </p:sp>
    </p:spTree>
    <p:extLst>
      <p:ext uri="{BB962C8B-B14F-4D97-AF65-F5344CB8AC3E}">
        <p14:creationId xmlns:p14="http://schemas.microsoft.com/office/powerpoint/2010/main" val="319430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8000"/>
            <a:ext cx="8229600" cy="6350000"/>
          </a:xfrm>
        </p:spPr>
        <p:txBody>
          <a:bodyPr>
            <a:normAutofit fontScale="92500" lnSpcReduction="20000"/>
          </a:bodyPr>
          <a:lstStyle/>
          <a:p>
            <a:pPr marL="0" indent="0" algn="l" rtl="0" eaLnBrk="1" fontAlgn="auto" hangingPunct="1">
              <a:spcAft>
                <a:spcPts val="0"/>
              </a:spcAft>
              <a:buFont typeface="Arial" pitchFamily="34" charset="0"/>
              <a:buNone/>
              <a:defRPr/>
            </a:pPr>
            <a:r>
              <a:rPr lang="en-US" b="1" dirty="0">
                <a:solidFill>
                  <a:srgbClr val="FF0000"/>
                </a:solidFill>
              </a:rPr>
              <a:t>Judgment of the decomposed Meat </a:t>
            </a:r>
          </a:p>
          <a:p>
            <a:pPr marL="0" indent="0" algn="l" rtl="0" eaLnBrk="1" fontAlgn="auto" hangingPunct="1">
              <a:spcAft>
                <a:spcPts val="0"/>
              </a:spcAft>
              <a:buFont typeface="Arial" pitchFamily="34" charset="0"/>
              <a:buNone/>
              <a:defRPr/>
            </a:pPr>
            <a:r>
              <a:rPr lang="en-US" b="1" dirty="0"/>
              <a:t>The most serious illness caused in man by eating meat may be described to infection or contamination of the meat by pathogens with on signs of decomposition .</a:t>
            </a:r>
          </a:p>
          <a:p>
            <a:pPr marL="0" indent="0" algn="l" rtl="0" eaLnBrk="1" fontAlgn="auto" hangingPunct="1">
              <a:spcAft>
                <a:spcPts val="0"/>
              </a:spcAft>
              <a:buFont typeface="Arial" pitchFamily="34" charset="0"/>
              <a:buNone/>
              <a:defRPr/>
            </a:pPr>
            <a:r>
              <a:rPr lang="en-US" b="1" dirty="0"/>
              <a:t>The presence of sing of decomposition is essentially an indication of bacterial growth and justifies the suspicion that harmful organisms may be present.  </a:t>
            </a:r>
          </a:p>
          <a:p>
            <a:pPr marL="0" indent="0" algn="l" rtl="0" eaLnBrk="1" fontAlgn="auto" hangingPunct="1">
              <a:spcAft>
                <a:spcPts val="0"/>
              </a:spcAft>
              <a:buFont typeface="Arial" pitchFamily="34" charset="0"/>
              <a:buNone/>
              <a:defRPr/>
            </a:pPr>
            <a:r>
              <a:rPr lang="en-US" b="1" dirty="0"/>
              <a:t>The decomposed meat or foods should be condemned because the appearance, </a:t>
            </a:r>
            <a:r>
              <a:rPr lang="en-US" b="1" dirty="0" err="1"/>
              <a:t>odour</a:t>
            </a:r>
            <a:r>
              <a:rPr lang="en-US" b="1" dirty="0"/>
              <a:t> and taste of decomposing meat or foods are repugnant to the more civilized nations of the world and in some individuals its consumption may be accompanied by marked psychological effects.</a:t>
            </a:r>
          </a:p>
          <a:p>
            <a:pPr marL="0" indent="0" algn="l" eaLnBrk="1" fontAlgn="auto" hangingPunct="1">
              <a:spcAft>
                <a:spcPts val="0"/>
              </a:spcAft>
              <a:buFont typeface="Arial" pitchFamily="34" charset="0"/>
              <a:buNone/>
              <a:defRPr/>
            </a:pPr>
            <a:endParaRPr lang="ar-EG" altLang="ar-EG" b="1" dirty="0"/>
          </a:p>
          <a:p>
            <a:pPr algn="l">
              <a:defRPr/>
            </a:pPr>
            <a:endParaRPr lang="ar-EG" b="1" dirty="0"/>
          </a:p>
        </p:txBody>
      </p:sp>
    </p:spTree>
    <p:extLst>
      <p:ext uri="{BB962C8B-B14F-4D97-AF65-F5344CB8AC3E}">
        <p14:creationId xmlns:p14="http://schemas.microsoft.com/office/powerpoint/2010/main" val="1117280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Content Placeholder 2"/>
          <p:cNvSpPr>
            <a:spLocks noGrp="1"/>
          </p:cNvSpPr>
          <p:nvPr>
            <p:ph idx="1"/>
          </p:nvPr>
        </p:nvSpPr>
        <p:spPr>
          <a:xfrm>
            <a:off x="628650" y="450850"/>
            <a:ext cx="7886700" cy="6015038"/>
          </a:xfrm>
        </p:spPr>
        <p:txBody>
          <a:bodyPr rtlCol="1">
            <a:normAutofit fontScale="77500" lnSpcReduction="20000"/>
          </a:bodyPr>
          <a:lstStyle/>
          <a:p>
            <a:pPr marL="0" indent="0" algn="l" rtl="0" eaLnBrk="1" fontAlgn="auto" hangingPunct="1">
              <a:spcAft>
                <a:spcPts val="0"/>
              </a:spcAft>
              <a:buFont typeface="Arial" pitchFamily="34" charset="0"/>
              <a:buNone/>
              <a:defRPr/>
            </a:pPr>
            <a:r>
              <a:rPr lang="en-US" b="1" dirty="0">
                <a:solidFill>
                  <a:srgbClr val="FF0000"/>
                </a:solidFill>
              </a:rPr>
              <a:t>Investigation of outbreaks of food poisoning</a:t>
            </a:r>
          </a:p>
          <a:p>
            <a:pPr algn="l" rtl="0" eaLnBrk="1" fontAlgn="auto" hangingPunct="1">
              <a:spcAft>
                <a:spcPts val="0"/>
              </a:spcAft>
              <a:defRPr/>
            </a:pPr>
            <a:r>
              <a:rPr lang="en-US" b="1" dirty="0" smtClean="0"/>
              <a:t>The </a:t>
            </a:r>
            <a:r>
              <a:rPr lang="en-US" b="1" dirty="0"/>
              <a:t>first step in the control of </a:t>
            </a:r>
            <a:r>
              <a:rPr lang="en-US" b="1" i="1" dirty="0" err="1"/>
              <a:t>utbreaks</a:t>
            </a:r>
            <a:r>
              <a:rPr lang="en-US" b="1" dirty="0"/>
              <a:t> of food </a:t>
            </a:r>
            <a:r>
              <a:rPr lang="en-US" b="1" i="1" dirty="0"/>
              <a:t>poisoning</a:t>
            </a:r>
            <a:r>
              <a:rPr lang="en-US" b="1" dirty="0"/>
              <a:t> or any communicable disease is its rapid identification and notification to the local health authority, so that appropriate measures can be taken speedily to limit morbidity and mortality. This is the usual situation where large outbreaks occur but prompt action should also be taken in apparently isolated cases which may be part of an outbreak due to the foodstuff being widely distributed or where a meal was eaten by people from a wide area.</a:t>
            </a:r>
          </a:p>
          <a:p>
            <a:pPr algn="l" rtl="0" eaLnBrk="1" fontAlgn="auto" hangingPunct="1">
              <a:spcAft>
                <a:spcPts val="0"/>
              </a:spcAft>
              <a:defRPr/>
            </a:pPr>
            <a:r>
              <a:rPr lang="en-US" b="1" dirty="0" smtClean="0"/>
              <a:t>The </a:t>
            </a:r>
            <a:r>
              <a:rPr lang="en-US" b="1" dirty="0"/>
              <a:t>nature of the clinical features and an estimate of the clinical features and an estimate of the incubation period are useful in determining the possible type of infection.</a:t>
            </a:r>
          </a:p>
          <a:p>
            <a:pPr algn="l" rtl="0" eaLnBrk="1" fontAlgn="auto" hangingPunct="1">
              <a:spcAft>
                <a:spcPts val="0"/>
              </a:spcAft>
              <a:defRPr/>
            </a:pPr>
            <a:r>
              <a:rPr lang="en-US" b="1" dirty="0"/>
              <a:t>  Faces, vomits and food samples must be collected with care for laboratory examination. </a:t>
            </a:r>
            <a:endParaRPr lang="ar-EG" altLang="ar-EG" b="1" dirty="0" smtClean="0"/>
          </a:p>
        </p:txBody>
      </p:sp>
    </p:spTree>
    <p:extLst>
      <p:ext uri="{BB962C8B-B14F-4D97-AF65-F5344CB8AC3E}">
        <p14:creationId xmlns:p14="http://schemas.microsoft.com/office/powerpoint/2010/main" val="2375496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Content Placeholder 2"/>
          <p:cNvSpPr>
            <a:spLocks noGrp="1"/>
          </p:cNvSpPr>
          <p:nvPr>
            <p:ph idx="1"/>
          </p:nvPr>
        </p:nvSpPr>
        <p:spPr>
          <a:xfrm>
            <a:off x="628650" y="450850"/>
            <a:ext cx="7886700" cy="6015038"/>
          </a:xfrm>
        </p:spPr>
        <p:txBody>
          <a:bodyPr rtlCol="1">
            <a:normAutofit fontScale="92500" lnSpcReduction="20000"/>
          </a:bodyPr>
          <a:lstStyle/>
          <a:p>
            <a:pPr marL="0" indent="0" algn="l" rtl="0" eaLnBrk="1" fontAlgn="auto" hangingPunct="1">
              <a:spcAft>
                <a:spcPts val="0"/>
              </a:spcAft>
              <a:buFont typeface="Arial" pitchFamily="34" charset="0"/>
              <a:buNone/>
              <a:defRPr/>
            </a:pPr>
            <a:r>
              <a:rPr lang="en-US" altLang="ar-EG" b="1" dirty="0" smtClean="0"/>
              <a:t>Any remaining food should be with help under refrigeration. It is important to identify the specific foods eaten and not eaten and compare the attack rates. The implicated food items will have the highest attack rates. Information on the preparation, storage, refrigeration, thawing, rehearing…</a:t>
            </a:r>
            <a:r>
              <a:rPr lang="en-US" altLang="ar-EG" b="1" dirty="0" err="1" smtClean="0"/>
              <a:t>etc</a:t>
            </a:r>
            <a:r>
              <a:rPr lang="en-US" altLang="ar-EG" b="1" dirty="0" smtClean="0"/>
              <a:t> of the food is important.</a:t>
            </a:r>
          </a:p>
          <a:p>
            <a:pPr marL="0" indent="0" algn="l" rtl="0" eaLnBrk="1" fontAlgn="auto" hangingPunct="1">
              <a:spcAft>
                <a:spcPts val="0"/>
              </a:spcAft>
              <a:buFont typeface="Arial" pitchFamily="34" charset="0"/>
              <a:buNone/>
              <a:defRPr/>
            </a:pPr>
            <a:r>
              <a:rPr lang="en-US" altLang="ar-EG" b="1" dirty="0" smtClean="0"/>
              <a:t>Possible sources of contamination must be looked for and the standards of general and personal hygiene assessed.</a:t>
            </a:r>
          </a:p>
          <a:p>
            <a:pPr marL="0" indent="0" algn="l" rtl="0" eaLnBrk="1" fontAlgn="auto" hangingPunct="1">
              <a:spcAft>
                <a:spcPts val="0"/>
              </a:spcAft>
              <a:buFont typeface="Arial" pitchFamily="34" charset="0"/>
              <a:buNone/>
              <a:defRPr/>
            </a:pPr>
            <a:r>
              <a:rPr lang="en-US" altLang="ar-EG" b="1" dirty="0" smtClean="0"/>
              <a:t>Persons with skin lesions, especially if these are, purulent in nature, must be examined and samples taken from these lesions along with nasal swabs from all food handlers if Staphylococcal food poisoning is suspected</a:t>
            </a:r>
            <a:r>
              <a:rPr lang="en-US" altLang="ar-EG" dirty="0" smtClean="0"/>
              <a:t>. </a:t>
            </a:r>
            <a:endParaRPr lang="ar-EG" altLang="ar-EG" dirty="0" smtClean="0"/>
          </a:p>
        </p:txBody>
      </p:sp>
    </p:spTree>
    <p:extLst>
      <p:ext uri="{BB962C8B-B14F-4D97-AF65-F5344CB8AC3E}">
        <p14:creationId xmlns:p14="http://schemas.microsoft.com/office/powerpoint/2010/main" val="2108930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Content Placeholder 2"/>
          <p:cNvSpPr>
            <a:spLocks noGrp="1"/>
          </p:cNvSpPr>
          <p:nvPr>
            <p:ph idx="1"/>
          </p:nvPr>
        </p:nvSpPr>
        <p:spPr>
          <a:xfrm>
            <a:off x="266700" y="215900"/>
            <a:ext cx="8610600" cy="6642100"/>
          </a:xfrm>
        </p:spPr>
        <p:txBody>
          <a:bodyPr rtlCol="1">
            <a:noAutofit/>
          </a:bodyPr>
          <a:lstStyle/>
          <a:p>
            <a:pPr marL="0" indent="0" algn="l" rtl="0" eaLnBrk="1" fontAlgn="auto" hangingPunct="1">
              <a:spcAft>
                <a:spcPts val="0"/>
              </a:spcAft>
              <a:buFont typeface="Arial" pitchFamily="34" charset="0"/>
              <a:buNone/>
              <a:defRPr/>
            </a:pPr>
            <a:r>
              <a:rPr lang="en-US" sz="3600" b="1" i="1" u="sng" dirty="0">
                <a:solidFill>
                  <a:srgbClr val="FF0000"/>
                </a:solidFill>
              </a:rPr>
              <a:t>5- </a:t>
            </a:r>
            <a:r>
              <a:rPr lang="en-US" sz="3600" b="1" i="1" u="sng" dirty="0" err="1">
                <a:solidFill>
                  <a:srgbClr val="FF0000"/>
                </a:solidFill>
              </a:rPr>
              <a:t>Moulds</a:t>
            </a:r>
            <a:endParaRPr lang="en-US" sz="3600" b="1" dirty="0">
              <a:solidFill>
                <a:srgbClr val="FF0000"/>
              </a:solidFill>
            </a:endParaRPr>
          </a:p>
          <a:p>
            <a:pPr algn="l" rtl="0" eaLnBrk="1" fontAlgn="auto" hangingPunct="1">
              <a:spcAft>
                <a:spcPts val="0"/>
              </a:spcAft>
              <a:defRPr/>
            </a:pPr>
            <a:r>
              <a:rPr lang="en-US" b="1" dirty="0"/>
              <a:t>Moistures, temperatures and organic matters are important factors in determining the presence and activity of </a:t>
            </a:r>
            <a:r>
              <a:rPr lang="en-US" b="1" dirty="0" err="1"/>
              <a:t>moulds</a:t>
            </a:r>
            <a:r>
              <a:rPr lang="en-US" b="1" dirty="0"/>
              <a:t>.</a:t>
            </a:r>
          </a:p>
          <a:p>
            <a:pPr algn="l" rtl="0" eaLnBrk="1" fontAlgn="auto" hangingPunct="1">
              <a:spcAft>
                <a:spcPts val="0"/>
              </a:spcAft>
              <a:defRPr/>
            </a:pPr>
            <a:r>
              <a:rPr lang="en-US" b="1" dirty="0"/>
              <a:t>The majority of </a:t>
            </a:r>
            <a:r>
              <a:rPr lang="en-US" b="1" dirty="0" err="1"/>
              <a:t>moulds</a:t>
            </a:r>
            <a:r>
              <a:rPr lang="en-US" b="1" dirty="0"/>
              <a:t> are mesophilic and have an optimum growth temperature of 20 -30</a:t>
            </a:r>
            <a:r>
              <a:rPr lang="en-US" b="1" baseline="30000" dirty="0"/>
              <a:t> </a:t>
            </a:r>
            <a:r>
              <a:rPr lang="en-US" b="1" baseline="30000" dirty="0" smtClean="0"/>
              <a:t>o </a:t>
            </a:r>
            <a:r>
              <a:rPr lang="en-US" b="1" dirty="0" smtClean="0"/>
              <a:t>C </a:t>
            </a:r>
            <a:r>
              <a:rPr lang="en-US" b="1" dirty="0"/>
              <a:t>but several types can grow at or</a:t>
            </a:r>
            <a:r>
              <a:rPr lang="en-US" b="1" dirty="0">
                <a:solidFill>
                  <a:srgbClr val="0070C0"/>
                </a:solidFill>
              </a:rPr>
              <a:t> </a:t>
            </a:r>
            <a:r>
              <a:rPr lang="en-US" b="1" dirty="0" smtClean="0">
                <a:solidFill>
                  <a:srgbClr val="0070C0"/>
                </a:solidFill>
              </a:rPr>
              <a:t>j</a:t>
            </a:r>
            <a:r>
              <a:rPr lang="en-US" b="1" dirty="0" smtClean="0"/>
              <a:t>ust </a:t>
            </a:r>
            <a:r>
              <a:rPr lang="en-US" b="1" dirty="0"/>
              <a:t>below 0</a:t>
            </a:r>
            <a:r>
              <a:rPr lang="en-US" b="1" baseline="30000" dirty="0"/>
              <a:t> </a:t>
            </a:r>
            <a:r>
              <a:rPr lang="en-US" b="1" baseline="30000" dirty="0" smtClean="0"/>
              <a:t>o </a:t>
            </a:r>
            <a:r>
              <a:rPr lang="en-US" b="1" dirty="0" smtClean="0"/>
              <a:t>C</a:t>
            </a:r>
            <a:r>
              <a:rPr lang="en-US" b="1" dirty="0"/>
              <a:t>, e.g. the so called snow </a:t>
            </a:r>
            <a:r>
              <a:rPr lang="en-US" b="1" dirty="0" err="1"/>
              <a:t>moulds</a:t>
            </a:r>
            <a:r>
              <a:rPr lang="en-US" b="1" dirty="0"/>
              <a:t> and those responsible for the spoilage of refrigerated foods.</a:t>
            </a:r>
          </a:p>
          <a:p>
            <a:pPr algn="l" rtl="0" eaLnBrk="1" fontAlgn="auto" hangingPunct="1">
              <a:spcAft>
                <a:spcPts val="0"/>
              </a:spcAft>
              <a:defRPr/>
            </a:pPr>
            <a:r>
              <a:rPr lang="en-US" b="1" dirty="0"/>
              <a:t>Some thermophilic species </a:t>
            </a:r>
            <a:r>
              <a:rPr lang="en-US" b="1" dirty="0" smtClean="0"/>
              <a:t>c</a:t>
            </a:r>
            <a:r>
              <a:rPr lang="en-US" b="1" dirty="0" smtClean="0">
                <a:solidFill>
                  <a:srgbClr val="0070C0"/>
                </a:solidFill>
              </a:rPr>
              <a:t>a</a:t>
            </a:r>
            <a:r>
              <a:rPr lang="en-US" b="1" dirty="0" smtClean="0"/>
              <a:t>n </a:t>
            </a:r>
            <a:r>
              <a:rPr lang="en-US" b="1" dirty="0"/>
              <a:t>grow at 50</a:t>
            </a:r>
            <a:r>
              <a:rPr lang="en-US" b="1" baseline="30000" dirty="0"/>
              <a:t> </a:t>
            </a:r>
            <a:r>
              <a:rPr lang="en-US" b="1" baseline="30000" dirty="0" smtClean="0"/>
              <a:t>o </a:t>
            </a:r>
            <a:r>
              <a:rPr lang="en-US" b="1" dirty="0" smtClean="0"/>
              <a:t>C </a:t>
            </a:r>
            <a:r>
              <a:rPr lang="en-US" b="1" dirty="0"/>
              <a:t>and higher but not below 30</a:t>
            </a:r>
            <a:r>
              <a:rPr lang="en-US" b="1" baseline="30000" dirty="0"/>
              <a:t> </a:t>
            </a:r>
            <a:r>
              <a:rPr lang="en-US" b="1" baseline="30000" dirty="0" err="1"/>
              <a:t>o</a:t>
            </a:r>
            <a:r>
              <a:rPr lang="en-US" b="1" dirty="0" err="1"/>
              <a:t>C</a:t>
            </a:r>
            <a:r>
              <a:rPr lang="en-US" b="1" dirty="0" err="1" smtClean="0"/>
              <a:t>.</a:t>
            </a:r>
            <a:endParaRPr lang="en-US" b="1" dirty="0"/>
          </a:p>
        </p:txBody>
      </p:sp>
    </p:spTree>
    <p:extLst>
      <p:ext uri="{BB962C8B-B14F-4D97-AF65-F5344CB8AC3E}">
        <p14:creationId xmlns:p14="http://schemas.microsoft.com/office/powerpoint/2010/main" val="30494634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31800"/>
            <a:ext cx="8543925" cy="6324600"/>
          </a:xfrm>
        </p:spPr>
        <p:txBody>
          <a:bodyPr>
            <a:normAutofit fontScale="92500" lnSpcReduction="10000"/>
          </a:bodyPr>
          <a:lstStyle/>
          <a:p>
            <a:pPr marL="0" indent="0" algn="l" rtl="0" eaLnBrk="1" fontAlgn="auto" hangingPunct="1">
              <a:spcAft>
                <a:spcPts val="0"/>
              </a:spcAft>
              <a:buFont typeface="Arial" pitchFamily="34" charset="0"/>
              <a:buNone/>
              <a:defRPr/>
            </a:pPr>
            <a:r>
              <a:rPr lang="en-US" sz="4000" b="1" dirty="0">
                <a:solidFill>
                  <a:srgbClr val="FF0000"/>
                </a:solidFill>
              </a:rPr>
              <a:t>Causes</a:t>
            </a:r>
            <a:r>
              <a:rPr lang="en-US" sz="4000" b="1" dirty="0"/>
              <a:t> </a:t>
            </a:r>
          </a:p>
          <a:p>
            <a:pPr marL="0" indent="0" algn="l" rtl="0" eaLnBrk="1" fontAlgn="auto" hangingPunct="1">
              <a:spcAft>
                <a:spcPts val="0"/>
              </a:spcAft>
              <a:buFont typeface="Arial" pitchFamily="34" charset="0"/>
              <a:buNone/>
              <a:defRPr/>
            </a:pPr>
            <a:r>
              <a:rPr lang="en-US" sz="4000" b="1" dirty="0"/>
              <a:t>The chief causes of </a:t>
            </a:r>
            <a:r>
              <a:rPr lang="en-US" sz="4000" b="1" dirty="0" err="1"/>
              <a:t>mould</a:t>
            </a:r>
            <a:r>
              <a:rPr lang="en-US" sz="4000" b="1" dirty="0"/>
              <a:t> on imported meat are:</a:t>
            </a:r>
          </a:p>
          <a:p>
            <a:pPr marL="457200" indent="-457200" algn="l" rtl="0" eaLnBrk="1" fontAlgn="auto" hangingPunct="1">
              <a:spcAft>
                <a:spcPts val="0"/>
              </a:spcAft>
              <a:buFont typeface="+mj-lt"/>
              <a:buAutoNum type="arabicPeriod"/>
              <a:defRPr/>
            </a:pPr>
            <a:r>
              <a:rPr lang="en-US" sz="4000" b="1" dirty="0"/>
              <a:t>Exposure to dust in between leaving the ship and sale .</a:t>
            </a:r>
          </a:p>
          <a:p>
            <a:pPr marL="457200" indent="-457200" algn="l" rtl="0" eaLnBrk="1" fontAlgn="auto" hangingPunct="1">
              <a:spcAft>
                <a:spcPts val="0"/>
              </a:spcAft>
              <a:buFont typeface="+mj-lt"/>
              <a:buAutoNum type="arabicPeriod"/>
              <a:defRPr/>
            </a:pPr>
            <a:r>
              <a:rPr lang="en-US" sz="4000" b="1" dirty="0"/>
              <a:t>Variation in temperature causing condensation on the meat surface.</a:t>
            </a:r>
          </a:p>
          <a:p>
            <a:pPr marL="457200" indent="-457200" algn="l" rtl="0" eaLnBrk="1" fontAlgn="auto" hangingPunct="1">
              <a:spcAft>
                <a:spcPts val="0"/>
              </a:spcAft>
              <a:buFont typeface="+mj-lt"/>
              <a:buAutoNum type="arabicPeriod"/>
              <a:defRPr/>
            </a:pPr>
            <a:r>
              <a:rPr lang="en-US" sz="4000" b="1" dirty="0"/>
              <a:t>Intermittent freezing or temperature fluctuations in a refrigerating chamber are common predisposing causes to </a:t>
            </a:r>
            <a:r>
              <a:rPr lang="en-US" sz="4000" b="1" dirty="0" err="1"/>
              <a:t>mould</a:t>
            </a:r>
            <a:r>
              <a:rPr lang="en-US" sz="4000" b="1" dirty="0"/>
              <a:t> growth.</a:t>
            </a:r>
          </a:p>
          <a:p>
            <a:pPr marL="0" indent="0" algn="l" rtl="0" eaLnBrk="1" fontAlgn="auto" hangingPunct="1">
              <a:spcAft>
                <a:spcPts val="0"/>
              </a:spcAft>
              <a:buFont typeface="Arial" pitchFamily="34" charset="0"/>
              <a:buNone/>
              <a:defRPr/>
            </a:pPr>
            <a:endParaRPr lang="ar-EG" altLang="ar-EG" b="1" dirty="0"/>
          </a:p>
          <a:p>
            <a:pPr algn="l">
              <a:defRPr/>
            </a:pPr>
            <a:endParaRPr lang="ar-EG" dirty="0"/>
          </a:p>
        </p:txBody>
      </p:sp>
    </p:spTree>
    <p:extLst>
      <p:ext uri="{BB962C8B-B14F-4D97-AF65-F5344CB8AC3E}">
        <p14:creationId xmlns:p14="http://schemas.microsoft.com/office/powerpoint/2010/main" val="1199959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Content Placeholder 2"/>
          <p:cNvSpPr>
            <a:spLocks noGrp="1"/>
          </p:cNvSpPr>
          <p:nvPr>
            <p:ph idx="1"/>
          </p:nvPr>
        </p:nvSpPr>
        <p:spPr>
          <a:xfrm>
            <a:off x="628650" y="450850"/>
            <a:ext cx="7886700" cy="6015038"/>
          </a:xfrm>
        </p:spPr>
        <p:txBody>
          <a:bodyPr rtlCol="1">
            <a:normAutofit lnSpcReduction="10000"/>
          </a:bodyPr>
          <a:lstStyle/>
          <a:p>
            <a:pPr marL="0" indent="0" algn="l" rtl="0" eaLnBrk="1" fontAlgn="auto" hangingPunct="1">
              <a:spcAft>
                <a:spcPts val="0"/>
              </a:spcAft>
              <a:buFont typeface="Arial" pitchFamily="34" charset="0"/>
              <a:buNone/>
              <a:defRPr/>
            </a:pPr>
            <a:r>
              <a:rPr lang="en-US" sz="4000" b="1" dirty="0">
                <a:solidFill>
                  <a:srgbClr val="FF0000"/>
                </a:solidFill>
              </a:rPr>
              <a:t>Forms of the </a:t>
            </a:r>
            <a:r>
              <a:rPr lang="en-US" sz="4000" b="1" dirty="0" err="1">
                <a:solidFill>
                  <a:srgbClr val="FF0000"/>
                </a:solidFill>
              </a:rPr>
              <a:t>mould</a:t>
            </a:r>
            <a:r>
              <a:rPr lang="en-US" sz="4000" b="1" dirty="0">
                <a:solidFill>
                  <a:srgbClr val="FF0000"/>
                </a:solidFill>
              </a:rPr>
              <a:t> infection </a:t>
            </a:r>
          </a:p>
          <a:p>
            <a:pPr marL="0" indent="0" algn="l" rtl="0" eaLnBrk="1" fontAlgn="auto" hangingPunct="1">
              <a:spcAft>
                <a:spcPts val="0"/>
              </a:spcAft>
              <a:buFont typeface="Arial" pitchFamily="34" charset="0"/>
              <a:buNone/>
              <a:defRPr/>
            </a:pPr>
            <a:r>
              <a:rPr lang="en-US" sz="4000" b="1" dirty="0" err="1"/>
              <a:t>Moulds</a:t>
            </a:r>
            <a:r>
              <a:rPr lang="en-US" sz="4000" b="1" dirty="0"/>
              <a:t> are much </a:t>
            </a:r>
            <a:r>
              <a:rPr lang="en-US" sz="4000" b="1" dirty="0">
                <a:solidFill>
                  <a:srgbClr val="55D573"/>
                </a:solidFill>
              </a:rPr>
              <a:t>more likely </a:t>
            </a:r>
            <a:r>
              <a:rPr lang="en-US" sz="4000" b="1" dirty="0"/>
              <a:t>to attack </a:t>
            </a:r>
            <a:r>
              <a:rPr lang="en-US" sz="4000" b="1" dirty="0">
                <a:solidFill>
                  <a:srgbClr val="55D573"/>
                </a:solidFill>
              </a:rPr>
              <a:t>chilled </a:t>
            </a:r>
            <a:r>
              <a:rPr lang="en-US" sz="4000" b="1" dirty="0"/>
              <a:t>meat than frozen meat. The important forms of </a:t>
            </a:r>
            <a:r>
              <a:rPr lang="en-US" sz="4000" b="1" dirty="0" err="1"/>
              <a:t>mould</a:t>
            </a:r>
            <a:r>
              <a:rPr lang="en-US" sz="4000" b="1" dirty="0"/>
              <a:t> infection are:</a:t>
            </a:r>
          </a:p>
          <a:p>
            <a:pPr algn="l" rtl="0" eaLnBrk="1" fontAlgn="auto" hangingPunct="1">
              <a:spcAft>
                <a:spcPts val="0"/>
              </a:spcAft>
              <a:defRPr/>
            </a:pPr>
            <a:r>
              <a:rPr lang="en-US" sz="4000" b="1" dirty="0"/>
              <a:t>Black spots </a:t>
            </a:r>
          </a:p>
          <a:p>
            <a:pPr algn="l" rtl="0" eaLnBrk="1" fontAlgn="auto" hangingPunct="1">
              <a:spcAft>
                <a:spcPts val="0"/>
              </a:spcAft>
              <a:defRPr/>
            </a:pPr>
            <a:r>
              <a:rPr lang="en-US" sz="4000" b="1" dirty="0"/>
              <a:t>White spots</a:t>
            </a:r>
          </a:p>
          <a:p>
            <a:pPr algn="l" rtl="0" eaLnBrk="1" fontAlgn="auto" hangingPunct="1">
              <a:spcAft>
                <a:spcPts val="0"/>
              </a:spcAft>
              <a:defRPr/>
            </a:pPr>
            <a:r>
              <a:rPr lang="en-US" sz="4000" b="1" dirty="0"/>
              <a:t>Whiskers'</a:t>
            </a:r>
          </a:p>
          <a:p>
            <a:pPr algn="l" rtl="0" eaLnBrk="1" fontAlgn="auto" hangingPunct="1">
              <a:spcAft>
                <a:spcPts val="0"/>
              </a:spcAft>
              <a:defRPr/>
            </a:pPr>
            <a:r>
              <a:rPr lang="en-US" sz="4000" b="1" dirty="0"/>
              <a:t>The bluish-green </a:t>
            </a:r>
            <a:r>
              <a:rPr lang="en-US" sz="4000" b="1" dirty="0" err="1"/>
              <a:t>moulds</a:t>
            </a:r>
            <a:endParaRPr lang="en-US" sz="4000" b="1" dirty="0"/>
          </a:p>
          <a:p>
            <a:pPr marL="0" indent="0" algn="l" rtl="0" eaLnBrk="1" fontAlgn="auto" hangingPunct="1">
              <a:spcAft>
                <a:spcPts val="0"/>
              </a:spcAft>
              <a:buFont typeface="Arial" pitchFamily="34" charset="0"/>
              <a:buNone/>
              <a:defRPr/>
            </a:pPr>
            <a:endParaRPr lang="ar-EG" altLang="ar-EG" sz="4000" b="1" dirty="0" smtClean="0"/>
          </a:p>
        </p:txBody>
      </p:sp>
    </p:spTree>
    <p:extLst>
      <p:ext uri="{BB962C8B-B14F-4D97-AF65-F5344CB8AC3E}">
        <p14:creationId xmlns:p14="http://schemas.microsoft.com/office/powerpoint/2010/main" val="10636205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Content Placeholder 2"/>
          <p:cNvSpPr>
            <a:spLocks noGrp="1"/>
          </p:cNvSpPr>
          <p:nvPr>
            <p:ph idx="1"/>
          </p:nvPr>
        </p:nvSpPr>
        <p:spPr>
          <a:xfrm>
            <a:off x="628650" y="450850"/>
            <a:ext cx="7886700" cy="6015038"/>
          </a:xfrm>
        </p:spPr>
        <p:txBody>
          <a:bodyPr>
            <a:normAutofit fontScale="92500" lnSpcReduction="20000"/>
          </a:bodyPr>
          <a:lstStyle/>
          <a:p>
            <a:pPr marL="0" indent="0" algn="l" rtl="0" eaLnBrk="1" hangingPunct="1">
              <a:buFont typeface="Arial" pitchFamily="34" charset="0"/>
              <a:buNone/>
              <a:defRPr/>
            </a:pPr>
            <a:r>
              <a:rPr lang="en-US" altLang="ar-EG" b="1" dirty="0" smtClean="0">
                <a:solidFill>
                  <a:srgbClr val="FF0000"/>
                </a:solidFill>
              </a:rPr>
              <a:t>Black spots</a:t>
            </a:r>
          </a:p>
          <a:p>
            <a:pPr marL="0" indent="0" algn="l" rtl="0" eaLnBrk="1" hangingPunct="1">
              <a:buFont typeface="Arial" pitchFamily="34" charset="0"/>
              <a:buNone/>
              <a:defRPr/>
            </a:pPr>
            <a:r>
              <a:rPr lang="en-US" altLang="ar-EG" b="1" dirty="0" smtClean="0"/>
              <a:t>•It is caused by </a:t>
            </a:r>
            <a:r>
              <a:rPr lang="en-US" altLang="ar-EG" b="1" dirty="0" err="1" smtClean="0"/>
              <a:t>mould</a:t>
            </a:r>
            <a:r>
              <a:rPr lang="en-US" altLang="ar-EG" b="1" dirty="0" smtClean="0"/>
              <a:t> </a:t>
            </a:r>
            <a:r>
              <a:rPr lang="en-US" altLang="ar-EG" b="1" dirty="0" err="1" smtClean="0"/>
              <a:t>Cladosporium</a:t>
            </a:r>
            <a:r>
              <a:rPr lang="en-US" altLang="ar-EG" b="1" dirty="0" smtClean="0"/>
              <a:t> </a:t>
            </a:r>
            <a:r>
              <a:rPr lang="en-US" altLang="ar-EG" b="1" dirty="0" err="1" smtClean="0"/>
              <a:t>herbarum</a:t>
            </a:r>
            <a:r>
              <a:rPr lang="en-US" altLang="ar-EG" b="1" dirty="0" smtClean="0"/>
              <a:t> .</a:t>
            </a:r>
          </a:p>
          <a:p>
            <a:pPr marL="0" indent="0" algn="l" rtl="0" eaLnBrk="1" hangingPunct="1">
              <a:buFont typeface="Arial" pitchFamily="34" charset="0"/>
              <a:buNone/>
              <a:defRPr/>
            </a:pPr>
            <a:r>
              <a:rPr lang="en-US" altLang="ar-EG" b="1" dirty="0" smtClean="0"/>
              <a:t>•</a:t>
            </a:r>
            <a:r>
              <a:rPr lang="en-US" altLang="ar-EG" b="1" dirty="0" smtClean="0">
                <a:solidFill>
                  <a:srgbClr val="669900"/>
                </a:solidFill>
              </a:rPr>
              <a:t>The spots are about 6-13 mm in diameter and occur on the surface of the meat. </a:t>
            </a:r>
          </a:p>
          <a:p>
            <a:pPr marL="0" indent="0" algn="l" rtl="0" eaLnBrk="1" hangingPunct="1">
              <a:buFont typeface="Arial" pitchFamily="34" charset="0"/>
              <a:buNone/>
              <a:defRPr/>
            </a:pPr>
            <a:r>
              <a:rPr lang="en-US" altLang="ar-EG" b="1" dirty="0" smtClean="0"/>
              <a:t>•</a:t>
            </a:r>
            <a:r>
              <a:rPr lang="en-US" altLang="ar-EG" b="1" dirty="0" smtClean="0">
                <a:solidFill>
                  <a:schemeClr val="accent6">
                    <a:lumMod val="75000"/>
                  </a:schemeClr>
                </a:solidFill>
              </a:rPr>
              <a:t>It cannot be removed by gentle scraping with a knife</a:t>
            </a:r>
            <a:r>
              <a:rPr lang="en-US" altLang="ar-EG" b="1" dirty="0" smtClean="0"/>
              <a:t>. </a:t>
            </a:r>
          </a:p>
          <a:p>
            <a:pPr marL="0" indent="0" algn="l" rtl="0" eaLnBrk="1" hangingPunct="1">
              <a:buFont typeface="Arial" pitchFamily="34" charset="0"/>
              <a:buNone/>
              <a:defRPr/>
            </a:pPr>
            <a:r>
              <a:rPr lang="en-US" altLang="ar-EG" b="1" dirty="0" smtClean="0"/>
              <a:t>•</a:t>
            </a:r>
            <a:r>
              <a:rPr lang="en-US" altLang="ar-EG" b="1" dirty="0" smtClean="0">
                <a:solidFill>
                  <a:srgbClr val="7030A0"/>
                </a:solidFill>
              </a:rPr>
              <a:t>They do not penetrate to a greater depth than 3 mm</a:t>
            </a:r>
            <a:r>
              <a:rPr lang="en-US" altLang="ar-EG" b="1" dirty="0" smtClean="0"/>
              <a:t>.</a:t>
            </a:r>
          </a:p>
          <a:p>
            <a:pPr marL="0" indent="0" algn="l" rtl="0" eaLnBrk="1" hangingPunct="1">
              <a:buFont typeface="Arial" pitchFamily="34" charset="0"/>
              <a:buNone/>
              <a:defRPr/>
            </a:pPr>
            <a:r>
              <a:rPr lang="en-US" altLang="ar-EG" b="1" dirty="0" smtClean="0"/>
              <a:t>•It is liable attack quarters  of chilled beef taken from ships and placed in cold store at temperature -8</a:t>
            </a:r>
            <a:r>
              <a:rPr lang="en-US" b="1" baseline="30000" dirty="0" smtClean="0">
                <a:cs typeface="Arial" pitchFamily="34" charset="0"/>
              </a:rPr>
              <a:t> o</a:t>
            </a:r>
            <a:r>
              <a:rPr lang="en-US" altLang="ar-EG" b="1" dirty="0" smtClean="0"/>
              <a:t> C.; some varieties grow at - 7.5 </a:t>
            </a:r>
            <a:r>
              <a:rPr lang="en-US" b="1" baseline="30000" dirty="0" smtClean="0">
                <a:cs typeface="Arial" pitchFamily="34" charset="0"/>
              </a:rPr>
              <a:t>o </a:t>
            </a:r>
            <a:r>
              <a:rPr lang="en-US" altLang="ar-EG" b="1" dirty="0" smtClean="0"/>
              <a:t>C, while all grow well at round 0 </a:t>
            </a:r>
            <a:r>
              <a:rPr lang="en-US" b="1" baseline="30000" dirty="0" smtClean="0">
                <a:cs typeface="Arial" pitchFamily="34" charset="0"/>
              </a:rPr>
              <a:t>o </a:t>
            </a:r>
            <a:r>
              <a:rPr lang="en-US" altLang="ar-EG" b="1" dirty="0" smtClean="0"/>
              <a:t>C</a:t>
            </a:r>
          </a:p>
          <a:p>
            <a:pPr marL="0" indent="0" algn="l" rtl="0" eaLnBrk="1" hangingPunct="1">
              <a:buFont typeface="Arial" pitchFamily="34" charset="0"/>
              <a:buNone/>
              <a:defRPr/>
            </a:pPr>
            <a:r>
              <a:rPr lang="en-US" altLang="ar-EG" b="1" dirty="0" smtClean="0"/>
              <a:t>•</a:t>
            </a:r>
            <a:r>
              <a:rPr lang="en-US" altLang="ar-EG" b="1" dirty="0" smtClean="0">
                <a:solidFill>
                  <a:srgbClr val="C00000"/>
                </a:solidFill>
              </a:rPr>
              <a:t>In beef, black spot is commonly found on the neck, diaphragm and pleura. </a:t>
            </a:r>
          </a:p>
          <a:p>
            <a:pPr marL="0" indent="0" algn="l" rtl="0" eaLnBrk="1" hangingPunct="1">
              <a:buFont typeface="Arial" pitchFamily="34" charset="0"/>
              <a:buNone/>
              <a:defRPr/>
            </a:pPr>
            <a:endParaRPr lang="ar-EG" altLang="ar-EG" b="1" dirty="0" smtClean="0"/>
          </a:p>
        </p:txBody>
      </p:sp>
    </p:spTree>
    <p:extLst>
      <p:ext uri="{BB962C8B-B14F-4D97-AF65-F5344CB8AC3E}">
        <p14:creationId xmlns:p14="http://schemas.microsoft.com/office/powerpoint/2010/main" val="2885800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Content Placeholder 2"/>
          <p:cNvSpPr>
            <a:spLocks noGrp="1"/>
          </p:cNvSpPr>
          <p:nvPr>
            <p:ph idx="1"/>
          </p:nvPr>
        </p:nvSpPr>
        <p:spPr>
          <a:xfrm>
            <a:off x="152400" y="304800"/>
            <a:ext cx="8686800" cy="6553200"/>
          </a:xfrm>
        </p:spPr>
        <p:txBody>
          <a:bodyPr rtlCol="1">
            <a:noAutofit/>
          </a:bodyPr>
          <a:lstStyle/>
          <a:p>
            <a:pPr marL="0" indent="0" algn="l" rtl="0" eaLnBrk="1" fontAlgn="auto" hangingPunct="1">
              <a:spcAft>
                <a:spcPts val="0"/>
              </a:spcAft>
              <a:buFont typeface="Arial" pitchFamily="34" charset="0"/>
              <a:buNone/>
              <a:defRPr/>
            </a:pPr>
            <a:r>
              <a:rPr lang="en-US" altLang="ar-EG" sz="3600" b="1" dirty="0" smtClean="0"/>
              <a:t>•</a:t>
            </a:r>
            <a:r>
              <a:rPr lang="en-US" altLang="ar-EG" b="1" dirty="0" smtClean="0"/>
              <a:t>In frozen mutton, it is found on the legs, inside the neck, or in  the thoracic or abdominal cavities. </a:t>
            </a:r>
          </a:p>
          <a:p>
            <a:pPr algn="l" rtl="0" eaLnBrk="1" fontAlgn="auto" hangingPunct="1">
              <a:spcAft>
                <a:spcPts val="0"/>
              </a:spcAft>
              <a:defRPr/>
            </a:pPr>
            <a:r>
              <a:rPr lang="en-US" b="1" dirty="0" smtClean="0"/>
              <a:t>It </a:t>
            </a:r>
            <a:r>
              <a:rPr lang="en-US" b="1" dirty="0"/>
              <a:t>may at time be accompanied by bacterial spoilage. If no spoilage, black spot may removed by trimming. </a:t>
            </a:r>
          </a:p>
          <a:p>
            <a:pPr marL="0" indent="0" algn="l" rtl="0" eaLnBrk="1" fontAlgn="auto" hangingPunct="1">
              <a:spcAft>
                <a:spcPts val="0"/>
              </a:spcAft>
              <a:buFont typeface="Arial" pitchFamily="34" charset="0"/>
              <a:buNone/>
              <a:defRPr/>
            </a:pPr>
            <a:r>
              <a:rPr lang="en-US" b="1" dirty="0">
                <a:solidFill>
                  <a:srgbClr val="FF0000"/>
                </a:solidFill>
              </a:rPr>
              <a:t>Judgment </a:t>
            </a:r>
          </a:p>
          <a:p>
            <a:pPr algn="l" rtl="0" eaLnBrk="1" fontAlgn="auto" hangingPunct="1">
              <a:spcAft>
                <a:spcPts val="0"/>
              </a:spcAft>
              <a:defRPr/>
            </a:pPr>
            <a:r>
              <a:rPr lang="en-US" b="1" dirty="0"/>
              <a:t>Black spots accompanied by bacterial spoilage, condemnation of the whole quarter is recommended .</a:t>
            </a:r>
          </a:p>
          <a:p>
            <a:pPr algn="l" eaLnBrk="1" fontAlgn="auto" hangingPunct="1">
              <a:spcAft>
                <a:spcPts val="0"/>
              </a:spcAft>
              <a:defRPr/>
            </a:pPr>
            <a:r>
              <a:rPr lang="en-US" b="1" dirty="0"/>
              <a:t>Meat that has been trimmed to remove </a:t>
            </a:r>
            <a:r>
              <a:rPr lang="en-US" b="1" dirty="0" err="1"/>
              <a:t>mould</a:t>
            </a:r>
            <a:r>
              <a:rPr lang="en-US" b="1" dirty="0"/>
              <a:t> requires a quick sale (no frozen)  .</a:t>
            </a:r>
            <a:endParaRPr lang="ar-EG" altLang="ar-EG" b="1" dirty="0" smtClean="0"/>
          </a:p>
        </p:txBody>
      </p:sp>
    </p:spTree>
    <p:extLst>
      <p:ext uri="{BB962C8B-B14F-4D97-AF65-F5344CB8AC3E}">
        <p14:creationId xmlns:p14="http://schemas.microsoft.com/office/powerpoint/2010/main" val="3249629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Content Placeholder 2"/>
          <p:cNvSpPr>
            <a:spLocks noGrp="1"/>
          </p:cNvSpPr>
          <p:nvPr>
            <p:ph idx="1"/>
          </p:nvPr>
        </p:nvSpPr>
        <p:spPr>
          <a:xfrm>
            <a:off x="628650" y="139700"/>
            <a:ext cx="7886700" cy="6326188"/>
          </a:xfrm>
        </p:spPr>
        <p:txBody>
          <a:bodyPr rtlCol="1">
            <a:noAutofit/>
          </a:bodyPr>
          <a:lstStyle/>
          <a:p>
            <a:pPr marL="0" indent="0" algn="l" rtl="0" eaLnBrk="1" fontAlgn="auto" hangingPunct="1">
              <a:spcAft>
                <a:spcPts val="0"/>
              </a:spcAft>
              <a:buFont typeface="Arial" pitchFamily="34" charset="0"/>
              <a:buNone/>
              <a:defRPr/>
            </a:pPr>
            <a:r>
              <a:rPr lang="en-US" sz="4400" b="1" i="1" u="sng" dirty="0">
                <a:solidFill>
                  <a:srgbClr val="FF0000"/>
                </a:solidFill>
              </a:rPr>
              <a:t>White spots</a:t>
            </a:r>
            <a:endParaRPr lang="en-US" sz="4400" b="1" dirty="0">
              <a:solidFill>
                <a:srgbClr val="FF0000"/>
              </a:solidFill>
            </a:endParaRPr>
          </a:p>
          <a:p>
            <a:pPr algn="l" rtl="0" eaLnBrk="1" fontAlgn="auto" hangingPunct="1">
              <a:spcAft>
                <a:spcPts val="0"/>
              </a:spcAft>
              <a:defRPr/>
            </a:pPr>
            <a:r>
              <a:rPr lang="en-US" sz="3600" b="1" dirty="0"/>
              <a:t>It is caused by </a:t>
            </a:r>
            <a:r>
              <a:rPr lang="en-US" sz="3600" b="1" dirty="0" err="1"/>
              <a:t>Sporotrichum</a:t>
            </a:r>
            <a:r>
              <a:rPr lang="en-US" sz="3600" b="1" dirty="0"/>
              <a:t> </a:t>
            </a:r>
            <a:r>
              <a:rPr lang="en-US" sz="3600" b="1" dirty="0" err="1"/>
              <a:t>carnis</a:t>
            </a:r>
            <a:r>
              <a:rPr lang="en-US" sz="3600" b="1" dirty="0"/>
              <a:t>.</a:t>
            </a:r>
          </a:p>
          <a:p>
            <a:pPr algn="l" rtl="0" eaLnBrk="1" fontAlgn="auto" hangingPunct="1">
              <a:spcAft>
                <a:spcPts val="0"/>
              </a:spcAft>
              <a:defRPr/>
            </a:pPr>
            <a:r>
              <a:rPr lang="en-US" sz="3600" b="1" dirty="0"/>
              <a:t>It is seen as small, flat, woolly spots and whitish in </a:t>
            </a:r>
            <a:r>
              <a:rPr lang="en-US" sz="3600" b="1" dirty="0" err="1" smtClean="0"/>
              <a:t>colour</a:t>
            </a:r>
            <a:r>
              <a:rPr lang="en-US" sz="3600" b="1" dirty="0" smtClean="0"/>
              <a:t> and superficial in nature</a:t>
            </a:r>
            <a:endParaRPr lang="en-US" sz="3600" b="1" dirty="0"/>
          </a:p>
          <a:p>
            <a:pPr algn="l" rtl="0" eaLnBrk="1" fontAlgn="auto" hangingPunct="1">
              <a:spcAft>
                <a:spcPts val="0"/>
              </a:spcAft>
              <a:defRPr/>
            </a:pPr>
            <a:r>
              <a:rPr lang="en-US" sz="3600" b="1" dirty="0"/>
              <a:t>The spores </a:t>
            </a:r>
            <a:r>
              <a:rPr lang="en-US" sz="3600" b="1" dirty="0" smtClean="0"/>
              <a:t>of </a:t>
            </a:r>
            <a:r>
              <a:rPr lang="en-US" sz="3600" b="1" dirty="0" smtClean="0">
                <a:solidFill>
                  <a:srgbClr val="0070C0"/>
                </a:solidFill>
              </a:rPr>
              <a:t>the </a:t>
            </a:r>
            <a:r>
              <a:rPr lang="en-US" sz="3600" b="1" dirty="0" err="1" smtClean="0">
                <a:solidFill>
                  <a:srgbClr val="0070C0"/>
                </a:solidFill>
              </a:rPr>
              <a:t>causitive</a:t>
            </a:r>
            <a:r>
              <a:rPr lang="en-US" sz="3600" b="1" dirty="0" smtClean="0">
                <a:solidFill>
                  <a:srgbClr val="0070C0"/>
                </a:solidFill>
              </a:rPr>
              <a:t>  </a:t>
            </a:r>
            <a:r>
              <a:rPr lang="en-US" sz="3600" b="1" dirty="0" err="1" smtClean="0">
                <a:solidFill>
                  <a:srgbClr val="0070C0"/>
                </a:solidFill>
              </a:rPr>
              <a:t>mould</a:t>
            </a:r>
            <a:r>
              <a:rPr lang="en-US" sz="3600" b="1" dirty="0" smtClean="0">
                <a:solidFill>
                  <a:srgbClr val="0070C0"/>
                </a:solidFill>
              </a:rPr>
              <a:t> </a:t>
            </a:r>
            <a:r>
              <a:rPr lang="en-US" sz="3600" b="1" dirty="0" smtClean="0"/>
              <a:t>can </a:t>
            </a:r>
            <a:r>
              <a:rPr lang="en-US" sz="3600" b="1" dirty="0"/>
              <a:t>develop at -8</a:t>
            </a:r>
            <a:r>
              <a:rPr lang="en-US" sz="3600" b="1" baseline="30000" dirty="0"/>
              <a:t> </a:t>
            </a:r>
            <a:r>
              <a:rPr lang="en-US" sz="3600" b="1" baseline="30000" dirty="0" smtClean="0"/>
              <a:t>o </a:t>
            </a:r>
            <a:r>
              <a:rPr lang="en-US" sz="3600" b="1" dirty="0" smtClean="0"/>
              <a:t>C</a:t>
            </a:r>
            <a:r>
              <a:rPr lang="en-US" sz="3600" b="1" dirty="0"/>
              <a:t>, grow more at -2.5</a:t>
            </a:r>
            <a:r>
              <a:rPr lang="en-US" sz="3600" b="1" baseline="30000" dirty="0"/>
              <a:t> </a:t>
            </a:r>
            <a:r>
              <a:rPr lang="en-US" sz="3600" b="1" baseline="30000" dirty="0" smtClean="0"/>
              <a:t>o </a:t>
            </a:r>
            <a:r>
              <a:rPr lang="en-US" sz="3600" b="1" dirty="0" smtClean="0"/>
              <a:t>C</a:t>
            </a:r>
            <a:r>
              <a:rPr lang="en-US" sz="3600" b="1" dirty="0"/>
              <a:t>. become </a:t>
            </a:r>
            <a:r>
              <a:rPr lang="en-US" sz="3600" b="1" dirty="0" smtClean="0">
                <a:solidFill>
                  <a:srgbClr val="0070C0"/>
                </a:solidFill>
              </a:rPr>
              <a:t>profuse</a:t>
            </a:r>
            <a:r>
              <a:rPr lang="en-US" sz="3600" b="1" dirty="0" smtClean="0"/>
              <a:t> </a:t>
            </a:r>
            <a:r>
              <a:rPr lang="en-US" sz="3600" b="1" dirty="0"/>
              <a:t>when the temperature is above 0</a:t>
            </a:r>
            <a:r>
              <a:rPr lang="en-US" sz="3600" b="1" baseline="30000" dirty="0"/>
              <a:t> </a:t>
            </a:r>
            <a:r>
              <a:rPr lang="en-US" sz="3600" b="1" baseline="30000" dirty="0" smtClean="0"/>
              <a:t>o </a:t>
            </a:r>
            <a:r>
              <a:rPr lang="en-US" sz="3600" b="1" dirty="0" smtClean="0"/>
              <a:t>C.</a:t>
            </a:r>
          </a:p>
        </p:txBody>
      </p:sp>
    </p:spTree>
    <p:extLst>
      <p:ext uri="{BB962C8B-B14F-4D97-AF65-F5344CB8AC3E}">
        <p14:creationId xmlns:p14="http://schemas.microsoft.com/office/powerpoint/2010/main" val="1226818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1600"/>
            <a:ext cx="8229600" cy="6502400"/>
          </a:xfrm>
        </p:spPr>
        <p:txBody>
          <a:bodyPr>
            <a:normAutofit fontScale="92500" lnSpcReduction="20000"/>
          </a:bodyPr>
          <a:lstStyle/>
          <a:p>
            <a:pPr marL="0" indent="0" algn="l" rtl="0" eaLnBrk="1" fontAlgn="auto" hangingPunct="1">
              <a:spcAft>
                <a:spcPts val="0"/>
              </a:spcAft>
              <a:buFont typeface="Arial" pitchFamily="34" charset="0"/>
              <a:buNone/>
              <a:defRPr/>
            </a:pPr>
            <a:r>
              <a:rPr lang="en-US" sz="3600" b="1" i="1" u="sng" dirty="0">
                <a:solidFill>
                  <a:srgbClr val="FF0000"/>
                </a:solidFill>
              </a:rPr>
              <a:t>Whiskers</a:t>
            </a:r>
            <a:r>
              <a:rPr lang="en-US" sz="3600" b="1" dirty="0">
                <a:solidFill>
                  <a:srgbClr val="FF0000"/>
                </a:solidFill>
              </a:rPr>
              <a:t> </a:t>
            </a:r>
          </a:p>
          <a:p>
            <a:pPr marL="0" indent="0" algn="l" rtl="0" eaLnBrk="1" fontAlgn="auto" hangingPunct="1">
              <a:spcAft>
                <a:spcPts val="0"/>
              </a:spcAft>
              <a:buFont typeface="Arial" pitchFamily="34" charset="0"/>
              <a:buNone/>
              <a:defRPr/>
            </a:pPr>
            <a:r>
              <a:rPr lang="en-US" sz="3600" b="1" dirty="0"/>
              <a:t>  This fungoid growth belongs to the closely allied genera </a:t>
            </a:r>
            <a:r>
              <a:rPr lang="en-US" sz="3600" b="1" dirty="0" err="1">
                <a:solidFill>
                  <a:srgbClr val="C00000"/>
                </a:solidFill>
              </a:rPr>
              <a:t>Thamnidium</a:t>
            </a:r>
            <a:r>
              <a:rPr lang="en-US" sz="3600" b="1" dirty="0">
                <a:solidFill>
                  <a:srgbClr val="C00000"/>
                </a:solidFill>
              </a:rPr>
              <a:t> and </a:t>
            </a:r>
            <a:r>
              <a:rPr lang="en-US" sz="3600" b="1" dirty="0" err="1">
                <a:solidFill>
                  <a:srgbClr val="C00000"/>
                </a:solidFill>
              </a:rPr>
              <a:t>Mucor</a:t>
            </a:r>
            <a:r>
              <a:rPr lang="en-US" sz="3600" b="1" dirty="0"/>
              <a:t>. The hyphae grow well at 0 </a:t>
            </a:r>
            <a:r>
              <a:rPr lang="en-US" sz="3600" b="1" baseline="30000" dirty="0"/>
              <a:t>o </a:t>
            </a:r>
            <a:r>
              <a:rPr lang="en-US" sz="3600" b="1" dirty="0"/>
              <a:t>C and may project more than 2.5 cm beyond the surface of the meat They collapse in relatively dry surface. </a:t>
            </a:r>
          </a:p>
          <a:p>
            <a:pPr marL="0" indent="0" algn="l" rtl="0" eaLnBrk="1" fontAlgn="auto" hangingPunct="1">
              <a:spcAft>
                <a:spcPts val="0"/>
              </a:spcAft>
              <a:buFont typeface="Arial" pitchFamily="34" charset="0"/>
              <a:buNone/>
              <a:defRPr/>
            </a:pPr>
            <a:r>
              <a:rPr lang="en-US" sz="3600" b="1" dirty="0"/>
              <a:t> </a:t>
            </a:r>
            <a:r>
              <a:rPr lang="en-US" sz="3600" b="1" dirty="0">
                <a:solidFill>
                  <a:srgbClr val="FF6600"/>
                </a:solidFill>
              </a:rPr>
              <a:t>The grow of these </a:t>
            </a:r>
            <a:r>
              <a:rPr lang="en-US" sz="3600" b="1" dirty="0" err="1">
                <a:solidFill>
                  <a:srgbClr val="FF6600"/>
                </a:solidFill>
              </a:rPr>
              <a:t>moulds</a:t>
            </a:r>
            <a:r>
              <a:rPr lang="en-US" sz="3600" b="1" dirty="0">
                <a:solidFill>
                  <a:srgbClr val="FF6600"/>
                </a:solidFill>
              </a:rPr>
              <a:t> ceases </a:t>
            </a:r>
            <a:r>
              <a:rPr lang="en-US" sz="3600" b="1" dirty="0" smtClean="0">
                <a:solidFill>
                  <a:srgbClr val="FF6600"/>
                </a:solidFill>
              </a:rPr>
              <a:t>(stop) at </a:t>
            </a:r>
            <a:r>
              <a:rPr lang="en-US" sz="3600" b="1" dirty="0">
                <a:solidFill>
                  <a:srgbClr val="FF6600"/>
                </a:solidFill>
              </a:rPr>
              <a:t>temperatures below -7 </a:t>
            </a:r>
            <a:r>
              <a:rPr lang="en-US" sz="3600" b="1" baseline="30000" dirty="0">
                <a:solidFill>
                  <a:srgbClr val="FF6600"/>
                </a:solidFill>
              </a:rPr>
              <a:t>o </a:t>
            </a:r>
            <a:r>
              <a:rPr lang="en-US" sz="3600" b="1" dirty="0">
                <a:solidFill>
                  <a:srgbClr val="FF6600"/>
                </a:solidFill>
              </a:rPr>
              <a:t>C</a:t>
            </a:r>
            <a:r>
              <a:rPr lang="en-US" sz="3600" b="1" dirty="0"/>
              <a:t>, </a:t>
            </a:r>
            <a:r>
              <a:rPr lang="en-US" sz="3600" b="1" dirty="0">
                <a:solidFill>
                  <a:srgbClr val="7030A0"/>
                </a:solidFill>
              </a:rPr>
              <a:t>they retain their viability and proliferate if the temperature rises above freezing point</a:t>
            </a:r>
            <a:r>
              <a:rPr lang="en-US" sz="3600" b="1" dirty="0" smtClean="0">
                <a:solidFill>
                  <a:srgbClr val="7030A0"/>
                </a:solidFill>
              </a:rPr>
              <a:t>,</a:t>
            </a:r>
          </a:p>
          <a:p>
            <a:pPr marL="0" indent="0" algn="l" rtl="0" eaLnBrk="1" fontAlgn="auto" hangingPunct="1">
              <a:spcAft>
                <a:spcPts val="0"/>
              </a:spcAft>
              <a:buFont typeface="Arial" pitchFamily="34" charset="0"/>
              <a:buNone/>
              <a:defRPr/>
            </a:pPr>
            <a:r>
              <a:rPr lang="en-US" sz="3600" b="1" dirty="0" smtClean="0"/>
              <a:t> </a:t>
            </a:r>
            <a:r>
              <a:rPr lang="en-US" sz="3600" b="1" dirty="0">
                <a:solidFill>
                  <a:srgbClr val="C00000"/>
                </a:solidFill>
              </a:rPr>
              <a:t>thus the presence of "whiskers" indicates the meat has been exposed during storage to a temperature at </a:t>
            </a:r>
            <a:r>
              <a:rPr lang="en-US" sz="3600" b="1" dirty="0" smtClean="0">
                <a:solidFill>
                  <a:srgbClr val="C00000"/>
                </a:solidFill>
              </a:rPr>
              <a:t>or</a:t>
            </a:r>
          </a:p>
          <a:p>
            <a:pPr marL="0" indent="0" algn="l" rtl="0" eaLnBrk="1" fontAlgn="auto" hangingPunct="1">
              <a:spcAft>
                <a:spcPts val="0"/>
              </a:spcAft>
              <a:buFont typeface="Arial" pitchFamily="34" charset="0"/>
              <a:buNone/>
              <a:defRPr/>
            </a:pPr>
            <a:r>
              <a:rPr lang="en-US" sz="3600" b="1" dirty="0" smtClean="0">
                <a:solidFill>
                  <a:srgbClr val="C00000"/>
                </a:solidFill>
              </a:rPr>
              <a:t> </a:t>
            </a:r>
            <a:r>
              <a:rPr lang="en-US" sz="3600" b="1" dirty="0">
                <a:solidFill>
                  <a:srgbClr val="C00000"/>
                </a:solidFill>
              </a:rPr>
              <a:t>above 0 </a:t>
            </a:r>
            <a:r>
              <a:rPr lang="en-US" sz="3600" b="1" baseline="30000" dirty="0">
                <a:solidFill>
                  <a:srgbClr val="C00000"/>
                </a:solidFill>
              </a:rPr>
              <a:t>o </a:t>
            </a:r>
            <a:r>
              <a:rPr lang="en-US" sz="3600" b="1" dirty="0">
                <a:solidFill>
                  <a:srgbClr val="C00000"/>
                </a:solidFill>
              </a:rPr>
              <a:t>C.</a:t>
            </a:r>
          </a:p>
          <a:p>
            <a:pPr marL="0" indent="0" algn="l" rtl="0" eaLnBrk="1" fontAlgn="auto" hangingPunct="1">
              <a:spcAft>
                <a:spcPts val="0"/>
              </a:spcAft>
              <a:buFont typeface="Arial" pitchFamily="34" charset="0"/>
              <a:buNone/>
              <a:defRPr/>
            </a:pPr>
            <a:endParaRPr lang="en-US" sz="3600" b="1" dirty="0"/>
          </a:p>
          <a:p>
            <a:pPr marL="0" indent="0" algn="l" rtl="0" eaLnBrk="1" fontAlgn="auto" hangingPunct="1">
              <a:spcAft>
                <a:spcPts val="0"/>
              </a:spcAft>
              <a:buFont typeface="Arial" pitchFamily="34" charset="0"/>
              <a:buNone/>
              <a:defRPr/>
            </a:pPr>
            <a:endParaRPr lang="ar-EG" altLang="ar-EG" sz="3600" b="1" dirty="0"/>
          </a:p>
          <a:p>
            <a:pPr algn="l">
              <a:defRPr/>
            </a:pPr>
            <a:endParaRPr lang="ar-EG" sz="3600" dirty="0"/>
          </a:p>
        </p:txBody>
      </p:sp>
    </p:spTree>
    <p:extLst>
      <p:ext uri="{BB962C8B-B14F-4D97-AF65-F5344CB8AC3E}">
        <p14:creationId xmlns:p14="http://schemas.microsoft.com/office/powerpoint/2010/main" val="3687241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Content Placeholder 2"/>
          <p:cNvSpPr>
            <a:spLocks noGrp="1"/>
          </p:cNvSpPr>
          <p:nvPr>
            <p:ph idx="1"/>
          </p:nvPr>
        </p:nvSpPr>
        <p:spPr>
          <a:xfrm>
            <a:off x="180975" y="88900"/>
            <a:ext cx="8753475" cy="6376988"/>
          </a:xfrm>
        </p:spPr>
        <p:txBody>
          <a:bodyPr rtlCol="1">
            <a:noAutofit/>
          </a:bodyPr>
          <a:lstStyle/>
          <a:p>
            <a:pPr marL="0" indent="0" algn="l" rtl="0" eaLnBrk="1" fontAlgn="auto" hangingPunct="1">
              <a:spcAft>
                <a:spcPts val="0"/>
              </a:spcAft>
              <a:buFont typeface="Arial" pitchFamily="34" charset="0"/>
              <a:buNone/>
              <a:defRPr/>
            </a:pPr>
            <a:r>
              <a:rPr lang="en-US" b="1" i="1" u="sng" dirty="0">
                <a:solidFill>
                  <a:srgbClr val="FF0000"/>
                </a:solidFill>
              </a:rPr>
              <a:t>Bluish-Green </a:t>
            </a:r>
            <a:r>
              <a:rPr lang="en-US" b="1" i="1" u="sng" dirty="0" err="1">
                <a:solidFill>
                  <a:srgbClr val="FF0000"/>
                </a:solidFill>
              </a:rPr>
              <a:t>Moulds</a:t>
            </a:r>
            <a:endParaRPr lang="en-US" b="1" dirty="0">
              <a:solidFill>
                <a:srgbClr val="FF0000"/>
              </a:solidFill>
            </a:endParaRPr>
          </a:p>
          <a:p>
            <a:pPr algn="l" rtl="0" eaLnBrk="1" fontAlgn="auto" hangingPunct="1">
              <a:spcAft>
                <a:spcPts val="0"/>
              </a:spcAft>
              <a:defRPr/>
            </a:pPr>
            <a:r>
              <a:rPr lang="en-US" b="1" dirty="0"/>
              <a:t>        They are belong  to the genus </a:t>
            </a:r>
            <a:r>
              <a:rPr lang="en-US" b="1" dirty="0" err="1"/>
              <a:t>penicillium</a:t>
            </a:r>
            <a:r>
              <a:rPr lang="en-US" b="1" dirty="0"/>
              <a:t> and are seen frequently on cheese, unsound fruit and on meat. They are superficial in character and grow with difficulty at 0</a:t>
            </a:r>
            <a:r>
              <a:rPr lang="en-US" b="1" baseline="30000" dirty="0"/>
              <a:t> </a:t>
            </a:r>
            <a:r>
              <a:rPr lang="en-US" b="1" baseline="30000" dirty="0" err="1"/>
              <a:t>o</a:t>
            </a:r>
            <a:r>
              <a:rPr lang="en-US" b="1" dirty="0" err="1"/>
              <a:t>C.</a:t>
            </a:r>
            <a:endParaRPr lang="en-US" b="1" dirty="0"/>
          </a:p>
          <a:p>
            <a:pPr marL="0" indent="0" algn="l" rtl="0" eaLnBrk="1" fontAlgn="auto" hangingPunct="1">
              <a:spcAft>
                <a:spcPts val="0"/>
              </a:spcAft>
              <a:buFont typeface="Arial" pitchFamily="34" charset="0"/>
              <a:buNone/>
              <a:defRPr/>
            </a:pPr>
            <a:r>
              <a:rPr lang="en-US" b="1" dirty="0">
                <a:solidFill>
                  <a:srgbClr val="FF0000"/>
                </a:solidFill>
              </a:rPr>
              <a:t>Judgment</a:t>
            </a:r>
          </a:p>
          <a:p>
            <a:pPr algn="l" rtl="0" eaLnBrk="1" fontAlgn="auto" hangingPunct="1">
              <a:spcAft>
                <a:spcPts val="0"/>
              </a:spcAft>
              <a:defRPr/>
            </a:pPr>
            <a:r>
              <a:rPr lang="en-US" b="1" dirty="0"/>
              <a:t>     	Remove the affected part by wiping a cloth steeped in vinegar or salt water or by trimming. The latter procedure is often preferable, as </a:t>
            </a:r>
            <a:r>
              <a:rPr lang="en-US" b="1" dirty="0" err="1"/>
              <a:t>mould</a:t>
            </a:r>
            <a:r>
              <a:rPr lang="en-US" b="1" dirty="0"/>
              <a:t> on meat may be associated with a characteristic musty </a:t>
            </a:r>
            <a:r>
              <a:rPr lang="en-US" b="1" dirty="0" err="1"/>
              <a:t>odour</a:t>
            </a:r>
            <a:r>
              <a:rPr lang="en-US" b="1" dirty="0" smtClean="0"/>
              <a:t>.</a:t>
            </a:r>
            <a:endParaRPr lang="en-US" b="1" dirty="0"/>
          </a:p>
        </p:txBody>
      </p:sp>
    </p:spTree>
    <p:extLst>
      <p:ext uri="{BB962C8B-B14F-4D97-AF65-F5344CB8AC3E}">
        <p14:creationId xmlns:p14="http://schemas.microsoft.com/office/powerpoint/2010/main" val="1838253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1092</Words>
  <Application>Microsoft Office PowerPoint</Application>
  <PresentationFormat>On-screen Show (4:3)</PresentationFormat>
  <Paragraphs>65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dc:creator>
  <cp:lastModifiedBy>MR</cp:lastModifiedBy>
  <cp:revision>3</cp:revision>
  <dcterms:created xsi:type="dcterms:W3CDTF">2006-08-16T00:00:00Z</dcterms:created>
  <dcterms:modified xsi:type="dcterms:W3CDTF">2020-03-30T18:54:25Z</dcterms:modified>
</cp:coreProperties>
</file>